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lasio" panose="020B0604020202020204" charset="0"/>
      <p:regular r:id="rId17"/>
    </p:embeddedFont>
    <p:embeddedFont>
      <p:font typeface="Lato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91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guide strategic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C3536-62EA-46C0-A04F-2EA46E47F255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4737"/>
            <a:ext cx="1732002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87713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2722"/>
            <a:ext cx="11876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1707"/>
            <a:ext cx="705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32064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94513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2,518 repeat buyers into subscribers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32064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42014" y="394513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strengthen the 80% loyal customer base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9775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0604" y="603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20604" y="652224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 on discount-dependent products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897755"/>
            <a:ext cx="6521410" cy="9072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42014" y="603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42014" y="652224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young adults, male customers, and express shipping users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35D3A4-1F59-4BBC-A436-B3C5EBE1D731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70478"/>
            <a:ext cx="203263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38463"/>
            <a:ext cx="17604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87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875014"/>
            <a:ext cx="2859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Captured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569506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 and subscription status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details across categories and seasons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Shopping behavior and review ratings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Discount and promo code usage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1E826D-7987-4E45-9AFF-072DBB89A3EA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1869" y="604242"/>
            <a:ext cx="1911075" cy="451366"/>
          </a:xfrm>
          <a:prstGeom prst="roundRect">
            <a:avLst>
              <a:gd name="adj" fmla="val 18066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767834" y="740509"/>
            <a:ext cx="145958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latin typeface="Lato" pitchFamily="34" charset="0"/>
                <a:ea typeface="Lato" pitchFamily="34" charset="-122"/>
                <a:cs typeface="Lato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71870" y="1120497"/>
            <a:ext cx="5255895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Analysis Pipeline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1870" y="1964055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2267426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671870" y="2409111"/>
            <a:ext cx="29716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1870" y="2806541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dataset, checked structure and summary statistics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1870" y="339637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1870" y="3699748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671870" y="3841433"/>
            <a:ext cx="245316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71870" y="4238863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37 missing review ratings using category medians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1870" y="482869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1870" y="5132070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6" name="Text 13"/>
          <p:cNvSpPr/>
          <p:nvPr/>
        </p:nvSpPr>
        <p:spPr>
          <a:xfrm>
            <a:off x="671870" y="5273754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1870" y="5671185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 groups and purchase frequency metrics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1870" y="626102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1870" y="6564392"/>
            <a:ext cx="780026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671870" y="6706076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71870" y="7103507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MySQL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350657"/>
            <a:ext cx="3941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93180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 68% of total revenue, more than double female customer spending.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22458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presents opportunities for targeted marketing campaigns.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EB1C0-099D-46E4-A704-2E47378C9480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2706" y="544235"/>
            <a:ext cx="1845350" cy="355759"/>
          </a:xfrm>
          <a:prstGeom prst="roundRect">
            <a:avLst>
              <a:gd name="adj" fmla="val 18693"/>
            </a:avLst>
          </a:prstGeom>
          <a:solidFill>
            <a:srgbClr val="E8E8E3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11" y="642938"/>
            <a:ext cx="158234" cy="158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8703" y="603528"/>
            <a:ext cx="1370648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PERFORMERS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92706" y="969050"/>
            <a:ext cx="4948118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Excellence</a:t>
            </a:r>
            <a:endParaRPr lang="en-US" sz="3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1846540"/>
            <a:ext cx="1826538" cy="18265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706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2706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Rating: 3.86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888" y="1846540"/>
            <a:ext cx="1826538" cy="18265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57888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4057888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Rating: 3.84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071" y="1846540"/>
            <a:ext cx="1826538" cy="18265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3071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23071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Rating: 3.82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8253" y="1846540"/>
            <a:ext cx="1826657" cy="18266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253" y="388905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0788253" y="4301847"/>
            <a:ext cx="31494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Rating: 3.80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706" y="4943594"/>
            <a:ext cx="1826538" cy="18265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92706" y="6985992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Skirt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692706" y="7398782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Rating: 3.78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4DA95-4F86-4295-83D6-4CCC1E8F5DF7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031"/>
            <a:ext cx="8215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41163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A2A23"/>
          </a:solidFill>
          <a:ln/>
        </p:spPr>
      </p:sp>
      <p:sp>
        <p:nvSpPr>
          <p:cNvPr id="5" name="Text 2"/>
          <p:cNvSpPr/>
          <p:nvPr/>
        </p:nvSpPr>
        <p:spPr>
          <a:xfrm>
            <a:off x="2928938" y="6731913"/>
            <a:ext cx="52458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295537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B6B5A"/>
          </a:solidFill>
          <a:ln/>
        </p:spPr>
      </p:sp>
      <p:sp>
        <p:nvSpPr>
          <p:cNvPr id="7" name="Text 4"/>
          <p:cNvSpPr/>
          <p:nvPr/>
        </p:nvSpPr>
        <p:spPr>
          <a:xfrm>
            <a:off x="4583311" y="6731913"/>
            <a:ext cx="9927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41806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A7A797"/>
          </a:solidFill>
          <a:ln/>
        </p:spPr>
      </p:sp>
      <p:sp>
        <p:nvSpPr>
          <p:cNvPr id="9" name="Text 6"/>
          <p:cNvSpPr/>
          <p:nvPr/>
        </p:nvSpPr>
        <p:spPr>
          <a:xfrm>
            <a:off x="6705838" y="6731913"/>
            <a:ext cx="46386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8943" y="1930122"/>
            <a:ext cx="4205168" cy="1775817"/>
          </a:xfrm>
          <a:prstGeom prst="roundRect">
            <a:avLst>
              <a:gd name="adj" fmla="val 536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377" y="216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377" y="2745700"/>
            <a:ext cx="37363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80% of customer base with strong repeat purchase behavior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38943" y="3932753"/>
            <a:ext cx="4205168" cy="1775817"/>
          </a:xfrm>
          <a:prstGeom prst="roundRect">
            <a:avLst>
              <a:gd name="adj" fmla="val 536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3377" y="4167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73377" y="4748332"/>
            <a:ext cx="37363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18% showing positive engagement patterns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38943" y="5935385"/>
            <a:ext cx="4205168" cy="1412915"/>
          </a:xfrm>
          <a:prstGeom prst="roundRect">
            <a:avLst>
              <a:gd name="adj" fmla="val 674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73377" y="6169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73377" y="6750963"/>
            <a:ext cx="37363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2% representing growth opportunity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40E22-B0B4-440D-800F-AE2A5F7961E9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7983" y="747117"/>
            <a:ext cx="5744408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2991088" y="2801303"/>
            <a:ext cx="2248614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91" y="1658660"/>
            <a:ext cx="2742247" cy="27422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72872" y="4593788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07983" y="4967645"/>
            <a:ext cx="621506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customers with active subscriptions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390221" y="2801303"/>
            <a:ext cx="2248614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3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524" y="1658660"/>
            <a:ext cx="2742247" cy="27422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72124" y="4593788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07116" y="4967645"/>
            <a:ext cx="621518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2,847 customers without subscriptions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76300" y="5397341"/>
            <a:ext cx="6347460" cy="2085023"/>
          </a:xfrm>
          <a:prstGeom prst="roundRect">
            <a:avLst>
              <a:gd name="adj" fmla="val 6313"/>
            </a:avLst>
          </a:prstGeom>
          <a:solidFill>
            <a:srgbClr val="E5E5E0">
              <a:alpha val="95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59061" y="5544622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59061" y="5977414"/>
            <a:ext cx="5981938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 and non-subscribers show similar average spend ($59.49 vs $59.87), but subscribers represent untapped revenue potential through retention.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545705" y="5544622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545705" y="5977414"/>
            <a:ext cx="608409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 customers with 5+ purchases: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7545705" y="6373892"/>
            <a:ext cx="6084094" cy="52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are subscribers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2,518 are not subscribed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545705" y="7034666"/>
            <a:ext cx="608409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Massive opportunity to convert loyal buyers into subscribers.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8FF60-5982-449F-A9FA-D11A786C2777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8544" y="580311"/>
            <a:ext cx="2259179" cy="402312"/>
          </a:xfrm>
          <a:prstGeom prst="roundRect">
            <a:avLst>
              <a:gd name="adj" fmla="val 17626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872728" y="657961"/>
            <a:ext cx="1907381" cy="260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Lato" pitchFamily="34" charset="0"/>
                <a:ea typeface="Lato" pitchFamily="34" charset="-122"/>
                <a:cs typeface="Lato" pitchFamily="34" charset="-120"/>
              </a:rPr>
              <a:t>REVENUE BREAKDOWN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38545" y="1061085"/>
            <a:ext cx="8319968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 &amp; Age Group Performance</a:t>
            </a:r>
            <a:endParaRPr lang="en-US" sz="4150" dirty="0"/>
          </a:p>
        </p:txBody>
      </p:sp>
      <p:sp>
        <p:nvSpPr>
          <p:cNvPr id="5" name="Text 3"/>
          <p:cNvSpPr/>
          <p:nvPr/>
        </p:nvSpPr>
        <p:spPr>
          <a:xfrm>
            <a:off x="738545" y="2211229"/>
            <a:ext cx="2637949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Category</a:t>
            </a:r>
            <a:endParaRPr lang="en-US" sz="2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5" y="2761893"/>
            <a:ext cx="8369379" cy="46867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0370" y="3359348"/>
            <a:ext cx="265688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2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370" y="3910013"/>
            <a:ext cx="4268986" cy="23905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204595-5909-4C17-9EF7-ECB15C8A4670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6181"/>
            <a:ext cx="6625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Strategy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75121"/>
            <a:ext cx="2367558" cy="3528179"/>
          </a:xfrm>
          <a:prstGeom prst="roundRect">
            <a:avLst>
              <a:gd name="adj" fmla="val 402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132415"/>
            <a:ext cx="18529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4331494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839 customers used discounts but still spent above average ($60+)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875121"/>
            <a:ext cx="2367558" cy="3528179"/>
          </a:xfrm>
          <a:prstGeom prst="roundRect">
            <a:avLst>
              <a:gd name="adj" fmla="val 402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31856" y="3132415"/>
            <a:ext cx="18529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31856" y="4331494"/>
            <a:ext cx="18529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Hats (50%), Sneakers (49.7%), Coats (49%) show highest discount rates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875121"/>
            <a:ext cx="2367558" cy="3528179"/>
          </a:xfrm>
          <a:prstGeom prst="roundRect">
            <a:avLst>
              <a:gd name="adj" fmla="val 402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26227" y="3132415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26227" y="3977164"/>
            <a:ext cx="18529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users spend $2 more on average than standard ($60.48 vs $58.46)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62103-247A-455C-B040-47BFC36D0DB2}"/>
              </a:ext>
            </a:extLst>
          </p:cNvPr>
          <p:cNvSpPr/>
          <p:nvPr/>
        </p:nvSpPr>
        <p:spPr>
          <a:xfrm>
            <a:off x="12432017" y="7616859"/>
            <a:ext cx="2073897" cy="54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395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Gelasio</vt:lpstr>
      <vt:lpstr>Gelasio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Saksham Deep</cp:lastModifiedBy>
  <cp:revision>3</cp:revision>
  <dcterms:created xsi:type="dcterms:W3CDTF">2026-02-08T05:56:23Z</dcterms:created>
  <dcterms:modified xsi:type="dcterms:W3CDTF">2026-02-08T06:15:43Z</dcterms:modified>
</cp:coreProperties>
</file>